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notesMasterIdLst>
    <p:notesMasterId r:id="rId37"/>
  </p:notesMasterIdLst>
  <p:sldIdLst>
    <p:sldId id="273" r:id="rId2"/>
    <p:sldId id="307" r:id="rId3"/>
    <p:sldId id="314" r:id="rId4"/>
    <p:sldId id="309" r:id="rId5"/>
    <p:sldId id="295" r:id="rId6"/>
    <p:sldId id="308" r:id="rId7"/>
    <p:sldId id="310" r:id="rId8"/>
    <p:sldId id="311" r:id="rId9"/>
    <p:sldId id="312" r:id="rId10"/>
    <p:sldId id="313" r:id="rId11"/>
    <p:sldId id="339" r:id="rId12"/>
    <p:sldId id="316" r:id="rId13"/>
    <p:sldId id="317" r:id="rId14"/>
    <p:sldId id="318" r:id="rId15"/>
    <p:sldId id="320" r:id="rId16"/>
    <p:sldId id="321" r:id="rId17"/>
    <p:sldId id="322" r:id="rId18"/>
    <p:sldId id="323" r:id="rId19"/>
    <p:sldId id="324" r:id="rId20"/>
    <p:sldId id="325" r:id="rId21"/>
    <p:sldId id="340" r:id="rId22"/>
    <p:sldId id="326" r:id="rId23"/>
    <p:sldId id="327" r:id="rId24"/>
    <p:sldId id="328" r:id="rId25"/>
    <p:sldId id="329" r:id="rId26"/>
    <p:sldId id="330" r:id="rId27"/>
    <p:sldId id="331" r:id="rId28"/>
    <p:sldId id="332" r:id="rId29"/>
    <p:sldId id="333" r:id="rId30"/>
    <p:sldId id="334" r:id="rId31"/>
    <p:sldId id="335" r:id="rId32"/>
    <p:sldId id="336" r:id="rId33"/>
    <p:sldId id="341" r:id="rId34"/>
    <p:sldId id="337" r:id="rId35"/>
    <p:sldId id="33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033"/>
    <a:srgbClr val="C4CA5E"/>
    <a:srgbClr val="FFB300"/>
    <a:srgbClr val="69F4D9"/>
    <a:srgbClr val="213D89"/>
    <a:srgbClr val="00948F"/>
    <a:srgbClr val="00BAE8"/>
    <a:srgbClr val="8F7CCD"/>
    <a:srgbClr val="EBC013"/>
    <a:srgbClr val="F27D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Orta Stil 2 - Vurgu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239" autoAdjust="0"/>
  </p:normalViewPr>
  <p:slideViewPr>
    <p:cSldViewPr snapToGrid="0">
      <p:cViewPr varScale="1">
        <p:scale>
          <a:sx n="73" d="100"/>
          <a:sy n="73" d="100"/>
        </p:scale>
        <p:origin x="1027" y="58"/>
      </p:cViewPr>
      <p:guideLst>
        <p:guide orient="horz" pos="2160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0DBECF-58CA-4FF0-8E45-7B6E843ECD8B}" type="datetimeFigureOut">
              <a:rPr lang="en-US" smtClean="0"/>
              <a:t>12/18/2021</a:t>
            </a:fld>
            <a:endParaRPr lang="en-US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3176B6-4408-4D21-930A-49584A8B3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58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76B6-4408-4D21-930A-49584A8B3C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16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76B6-4408-4D21-930A-49584A8B3C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03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3176B6-4408-4D21-930A-49584A8B3C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4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97313" y="3158784"/>
            <a:ext cx="10997375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Unvan 8">
            <a:extLst>
              <a:ext uri="{FF2B5EF4-FFF2-40B4-BE49-F238E27FC236}">
                <a16:creationId xmlns:a16="http://schemas.microsoft.com/office/drawing/2014/main" id="{8D3BF4A8-9FCC-42FF-B86D-C4B7BA817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23" y="3502324"/>
            <a:ext cx="10653003" cy="992037"/>
          </a:xfrm>
        </p:spPr>
        <p:txBody>
          <a:bodyPr anchor="ctr"/>
          <a:lstStyle>
            <a:lvl1pPr algn="ctr">
              <a:defRPr>
                <a:latin typeface="LST Forever" pitchFamily="50" charset="0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pic>
        <p:nvPicPr>
          <p:cNvPr id="10" name="Picture 2" descr="C:\Users\emrek\Desktop\Grafik çalışmalarım\lst-tasarim\LOGO\LST YAZILIM GÖLGELİ-01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402793"/>
            <a:ext cx="7922062" cy="295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96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603529" y="5141973"/>
            <a:ext cx="10984943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137" y="5262296"/>
            <a:ext cx="4715500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199" y="601200"/>
            <a:ext cx="109872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687103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798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923" y="4693389"/>
            <a:ext cx="10653003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  <a:latin typeface="LST Forever" pitchFamily="50" charset="0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7458" y="599725"/>
            <a:ext cx="10984941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4923" y="5260127"/>
            <a:ext cx="10653003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88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97457" y="599726"/>
            <a:ext cx="1098494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505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7431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263563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91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ikdörtgen 4">
            <a:extLst>
              <a:ext uri="{FF2B5EF4-FFF2-40B4-BE49-F238E27FC236}">
                <a16:creationId xmlns:a16="http://schemas.microsoft.com/office/drawing/2014/main" id="{E7614177-0D0B-44EB-9FD8-95B01018B430}"/>
              </a:ext>
            </a:extLst>
          </p:cNvPr>
          <p:cNvSpPr/>
          <p:nvPr/>
        </p:nvSpPr>
        <p:spPr>
          <a:xfrm>
            <a:off x="241541" y="336430"/>
            <a:ext cx="11513388" cy="4054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38014051-1BE3-4D30-A6D2-180A5F2E39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1242883">
            <a:off x="3620154" y="352501"/>
            <a:ext cx="4756160" cy="4348032"/>
          </a:xfrm>
          <a:prstGeom prst="rect">
            <a:avLst/>
          </a:prstGeom>
        </p:spPr>
      </p:pic>
      <p:pic>
        <p:nvPicPr>
          <p:cNvPr id="8" name="Picture 2" descr="C:\Users\emrek\Desktop\Grafik çalışmalarım\lst-tasarim\LOGO\LST YAZILIM GÖLGELİ-01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522066"/>
            <a:ext cx="5353050" cy="19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913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603529" y="5090218"/>
            <a:ext cx="1098494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925" y="3321166"/>
            <a:ext cx="10653001" cy="1323764"/>
          </a:xfrm>
        </p:spPr>
        <p:txBody>
          <a:bodyPr anchor="ctr">
            <a:normAutofit/>
          </a:bodyPr>
          <a:lstStyle>
            <a:lvl1pPr algn="ctr">
              <a:defRPr sz="2000" b="0" cap="all">
                <a:solidFill>
                  <a:schemeClr val="accent1"/>
                </a:solidFill>
                <a:latin typeface="LST Forever" pitchFamily="50" charset="0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BF5E78E-062D-48A5-841A-456E955E1603}"/>
              </a:ext>
            </a:extLst>
          </p:cNvPr>
          <p:cNvSpPr/>
          <p:nvPr/>
        </p:nvSpPr>
        <p:spPr>
          <a:xfrm>
            <a:off x="597313" y="5090217"/>
            <a:ext cx="10997375" cy="13733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2050" name="Picture 2" descr="C:\Users\emrek\Desktop\Grafik çalışmalarım\lst-tasarim\LOGO\LST YAZILIM GÖLGELİ-01-0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438249"/>
            <a:ext cx="8017311" cy="295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815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97457" y="599727"/>
            <a:ext cx="10984943" cy="780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923" y="687475"/>
            <a:ext cx="10653003" cy="615115"/>
          </a:xfrm>
        </p:spPr>
        <p:txBody>
          <a:bodyPr anchor="ctr">
            <a:noAutofit/>
          </a:bodyPr>
          <a:lstStyle>
            <a:lvl1pPr>
              <a:defRPr sz="2400">
                <a:latin typeface="LST Forever" pitchFamily="50" charset="0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923" y="1889186"/>
            <a:ext cx="10653003" cy="4281341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48265BB3-D234-48A5-AD2D-CCA806176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925" y="6306490"/>
            <a:ext cx="1961050" cy="56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83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ogosuz 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597457" y="599727"/>
            <a:ext cx="10984943" cy="780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923" y="687475"/>
            <a:ext cx="10653003" cy="615115"/>
          </a:xfrm>
        </p:spPr>
        <p:txBody>
          <a:bodyPr anchor="ctr">
            <a:noAutofit/>
          </a:bodyPr>
          <a:lstStyle>
            <a:lvl1pPr>
              <a:defRPr sz="2400">
                <a:latin typeface="LST Forever" pitchFamily="50" charset="0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923" y="2228004"/>
            <a:ext cx="10653003" cy="3630795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59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924" y="2228003"/>
            <a:ext cx="5199369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709" y="2228004"/>
            <a:ext cx="5210216" cy="3633047"/>
          </a:xfrm>
        </p:spPr>
        <p:txBody>
          <a:bodyPr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5AF15886-C7C1-4629-80D0-84FD5141FEA3}"/>
              </a:ext>
            </a:extLst>
          </p:cNvPr>
          <p:cNvSpPr>
            <a:spLocks noChangeAspect="1"/>
          </p:cNvSpPr>
          <p:nvPr/>
        </p:nvSpPr>
        <p:spPr>
          <a:xfrm>
            <a:off x="597457" y="599727"/>
            <a:ext cx="10984943" cy="780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ADF77C-645E-4A27-95C8-66D112757E97}"/>
              </a:ext>
            </a:extLst>
          </p:cNvPr>
          <p:cNvSpPr txBox="1">
            <a:spLocks/>
          </p:cNvSpPr>
          <p:nvPr/>
        </p:nvSpPr>
        <p:spPr>
          <a:xfrm>
            <a:off x="774923" y="687475"/>
            <a:ext cx="10653003" cy="6151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tr-TR" sz="2800" dirty="0">
                <a:latin typeface="LST Forever" pitchFamily="50" charset="0"/>
              </a:rPr>
              <a:t>Asıl başlık stilini düzenlemek için tıklayın</a:t>
            </a:r>
            <a:endParaRPr lang="en-US" sz="2800" dirty="0">
              <a:latin typeface="LST Forever" pitchFamily="50" charset="0"/>
            </a:endParaRP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5D6BE606-B853-40A6-A3F0-0758716FE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3525" y="6112031"/>
            <a:ext cx="2875450" cy="7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3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597457" y="599726"/>
            <a:ext cx="10984943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2959" y="2228003"/>
            <a:ext cx="4791333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4924" y="2926052"/>
            <a:ext cx="5199369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25745" y="2228003"/>
            <a:ext cx="480218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210216" cy="2934999"/>
          </a:xfrm>
        </p:spPr>
        <p:txBody>
          <a:bodyPr anchor="t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2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03A631-17FE-4487-964E-724B6A9552FC}"/>
              </a:ext>
            </a:extLst>
          </p:cNvPr>
          <p:cNvSpPr>
            <a:spLocks noChangeAspect="1"/>
          </p:cNvSpPr>
          <p:nvPr/>
        </p:nvSpPr>
        <p:spPr>
          <a:xfrm>
            <a:off x="597457" y="599727"/>
            <a:ext cx="10984943" cy="780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6662FE-E3F0-4D20-84CD-1B0356BF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23" y="687475"/>
            <a:ext cx="10653003" cy="615115"/>
          </a:xfrm>
        </p:spPr>
        <p:txBody>
          <a:bodyPr anchor="ctr">
            <a:noAutofit/>
          </a:bodyPr>
          <a:lstStyle>
            <a:lvl1pPr>
              <a:defRPr sz="2400">
                <a:latin typeface="LST Forever" pitchFamily="50" charset="0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76B98613-7FAC-45CA-B76C-DBEBAC68D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7425" y="6306490"/>
            <a:ext cx="2151550" cy="56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4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suz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03A631-17FE-4487-964E-724B6A9552FC}"/>
              </a:ext>
            </a:extLst>
          </p:cNvPr>
          <p:cNvSpPr>
            <a:spLocks noChangeAspect="1"/>
          </p:cNvSpPr>
          <p:nvPr/>
        </p:nvSpPr>
        <p:spPr>
          <a:xfrm>
            <a:off x="597457" y="599727"/>
            <a:ext cx="10984943" cy="780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6662FE-E3F0-4D20-84CD-1B0356BF8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23" y="687475"/>
            <a:ext cx="10653003" cy="615115"/>
          </a:xfrm>
        </p:spPr>
        <p:txBody>
          <a:bodyPr anchor="ctr">
            <a:noAutofit/>
          </a:bodyPr>
          <a:lstStyle>
            <a:lvl1pPr>
              <a:defRPr sz="2400">
                <a:latin typeface="LST Forever" pitchFamily="50" charset="0"/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989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46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4923" y="687475"/>
            <a:ext cx="10653003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tr-TR" dirty="0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4923" y="2228003"/>
            <a:ext cx="10653003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12436" y="595613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74924" y="5951811"/>
            <a:ext cx="64941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00635" y="5956137"/>
            <a:ext cx="10272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7456" y="441325"/>
            <a:ext cx="3626545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7968001" y="441325"/>
            <a:ext cx="36144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88801" y="441325"/>
            <a:ext cx="36144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3119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atlantic.com/magazine/archive/1945/07/as-we-may-think/303881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van 3">
            <a:extLst>
              <a:ext uri="{FF2B5EF4-FFF2-40B4-BE49-F238E27FC236}">
                <a16:creationId xmlns:a16="http://schemas.microsoft.com/office/drawing/2014/main" id="{F5B54449-FB08-4DBE-B77A-B7EEAE7CFC91}"/>
              </a:ext>
            </a:extLst>
          </p:cNvPr>
          <p:cNvSpPr txBox="1">
            <a:spLocks/>
          </p:cNvSpPr>
          <p:nvPr/>
        </p:nvSpPr>
        <p:spPr>
          <a:xfrm>
            <a:off x="2985081" y="5335044"/>
            <a:ext cx="6362899" cy="922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0" kern="1200" cap="all">
                <a:solidFill>
                  <a:schemeClr val="accent1"/>
                </a:solidFill>
                <a:latin typeface="LST Forever" pitchFamily="50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rgbClr val="EBC013"/>
                </a:solidFill>
              </a:rPr>
              <a:t>Blockchain </a:t>
            </a:r>
            <a:r>
              <a:rPr lang="en-GB" dirty="0" err="1">
                <a:solidFill>
                  <a:srgbClr val="EBC013"/>
                </a:solidFill>
              </a:rPr>
              <a:t>Teknolojisi</a:t>
            </a:r>
            <a:endParaRPr lang="en-GB" dirty="0">
              <a:solidFill>
                <a:srgbClr val="EBC013"/>
              </a:solidFill>
            </a:endParaRPr>
          </a:p>
          <a:p>
            <a:endParaRPr lang="en-GB" dirty="0">
              <a:solidFill>
                <a:srgbClr val="EBC013"/>
              </a:solidFill>
            </a:endParaRPr>
          </a:p>
          <a:p>
            <a:r>
              <a:rPr lang="en-GB" dirty="0">
                <a:solidFill>
                  <a:srgbClr val="EBC013"/>
                </a:solidFill>
              </a:rPr>
              <a:t>Murat </a:t>
            </a:r>
            <a:r>
              <a:rPr lang="en-GB" dirty="0" err="1">
                <a:solidFill>
                  <a:srgbClr val="EBC013"/>
                </a:solidFill>
              </a:rPr>
              <a:t>aslan</a:t>
            </a:r>
            <a:endParaRPr lang="en-US" dirty="0">
              <a:solidFill>
                <a:srgbClr val="EBC0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351110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FCE9AA6-5A76-4607-A8DA-D89077E7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www </a:t>
            </a:r>
            <a:r>
              <a:rPr lang="en-GB" dirty="0" err="1"/>
              <a:t>tARİHİ</a:t>
            </a:r>
            <a:endParaRPr lang="en-GB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44D10E2-1693-40CD-9F0C-0E60DA518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marR="782320">
              <a:lnSpc>
                <a:spcPct val="107800"/>
              </a:lnSpc>
              <a:spcBef>
                <a:spcPts val="100"/>
              </a:spcBef>
            </a:pPr>
            <a:r>
              <a:rPr lang="en-GB" sz="1800" b="1" spc="20" dirty="0">
                <a:solidFill>
                  <a:srgbClr val="13110E"/>
                </a:solidFill>
                <a:latin typeface="Roboto"/>
                <a:cs typeface="Roboto"/>
              </a:rPr>
              <a:t>Analog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bilgisayar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5" dirty="0">
                <a:solidFill>
                  <a:srgbClr val="13110E"/>
                </a:solidFill>
                <a:latin typeface="Roboto"/>
                <a:cs typeface="Roboto"/>
              </a:rPr>
              <a:t>Differential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Analyzer’ın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mucidi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0" dirty="0" err="1">
                <a:solidFill>
                  <a:srgbClr val="13110E"/>
                </a:solidFill>
                <a:latin typeface="Roboto"/>
                <a:cs typeface="Roboto"/>
              </a:rPr>
              <a:t>Vannevar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0" dirty="0" err="1">
                <a:solidFill>
                  <a:srgbClr val="13110E"/>
                </a:solidFill>
                <a:latin typeface="Roboto"/>
                <a:cs typeface="Roboto"/>
              </a:rPr>
              <a:t>Bush'un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45" dirty="0">
                <a:solidFill>
                  <a:srgbClr val="13110E"/>
                </a:solidFill>
                <a:latin typeface="Roboto"/>
                <a:cs typeface="Roboto"/>
              </a:rPr>
              <a:t>'</a:t>
            </a:r>
            <a:r>
              <a:rPr lang="en-GB" sz="1800" b="1" spc="-45" dirty="0" err="1">
                <a:solidFill>
                  <a:srgbClr val="13110E"/>
                </a:solidFill>
                <a:latin typeface="Roboto"/>
                <a:cs typeface="Roboto"/>
              </a:rPr>
              <a:t>Memex</a:t>
            </a:r>
            <a:r>
              <a:rPr lang="en-GB" sz="1800" b="1" spc="-45" dirty="0">
                <a:solidFill>
                  <a:srgbClr val="13110E"/>
                </a:solidFill>
                <a:latin typeface="Roboto"/>
                <a:cs typeface="Roboto"/>
              </a:rPr>
              <a:t>'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20" dirty="0" err="1">
                <a:solidFill>
                  <a:srgbClr val="13110E"/>
                </a:solidFill>
                <a:latin typeface="Roboto"/>
                <a:cs typeface="Roboto"/>
              </a:rPr>
              <a:t>vizyonuna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dirty="0" err="1">
                <a:solidFill>
                  <a:srgbClr val="13110E"/>
                </a:solidFill>
                <a:latin typeface="Roboto"/>
                <a:cs typeface="Roboto"/>
              </a:rPr>
              <a:t>kadar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dayanır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.</a:t>
            </a:r>
            <a:endParaRPr lang="en-GB" sz="1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GB" sz="2000" dirty="0">
              <a:latin typeface="Roboto"/>
              <a:cs typeface="Roboto"/>
            </a:endParaRPr>
          </a:p>
          <a:p>
            <a:pPr marL="12700" marR="5080">
              <a:lnSpc>
                <a:spcPct val="107800"/>
              </a:lnSpc>
            </a:pPr>
            <a:r>
              <a:rPr lang="en-GB" sz="1800" b="1" dirty="0" err="1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V.Bush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1945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tarihli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70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"As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20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We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May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40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Think"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başlıklı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dirty="0" err="1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makalesinde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ortaya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15" dirty="0" err="1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attığı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5" dirty="0" err="1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teorik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bilgisayar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  <a:hlinkClick r:id="rId2"/>
              </a:rPr>
              <a:t>tas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arımı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, 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5" dirty="0" err="1">
                <a:solidFill>
                  <a:srgbClr val="13110E"/>
                </a:solidFill>
                <a:latin typeface="Roboto"/>
                <a:cs typeface="Roboto"/>
              </a:rPr>
              <a:t>kişinin</a:t>
            </a:r>
            <a:r>
              <a:rPr lang="en-GB" sz="1800" b="1" spc="-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5" dirty="0" err="1">
                <a:solidFill>
                  <a:srgbClr val="13110E"/>
                </a:solidFill>
                <a:latin typeface="Roboto"/>
                <a:cs typeface="Roboto"/>
              </a:rPr>
              <a:t>bilgileri</a:t>
            </a:r>
            <a:r>
              <a:rPr lang="en-GB" sz="1800" b="1" spc="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5" dirty="0" err="1">
                <a:solidFill>
                  <a:srgbClr val="13110E"/>
                </a:solidFill>
                <a:latin typeface="Roboto"/>
                <a:cs typeface="Roboto"/>
              </a:rPr>
              <a:t>genellikle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5" dirty="0" err="1">
                <a:solidFill>
                  <a:srgbClr val="13110E"/>
                </a:solidFill>
                <a:latin typeface="Roboto"/>
                <a:cs typeface="Roboto"/>
              </a:rPr>
              <a:t>mikrofilm</a:t>
            </a:r>
            <a:r>
              <a:rPr lang="en-GB" sz="1800" b="1" spc="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formatında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, </a:t>
            </a:r>
            <a:r>
              <a:rPr lang="en-GB" sz="1800" b="1" spc="10" dirty="0" err="1">
                <a:solidFill>
                  <a:srgbClr val="13110E"/>
                </a:solidFill>
                <a:latin typeface="Roboto"/>
                <a:cs typeface="Roboto"/>
              </a:rPr>
              <a:t>bir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5" dirty="0" err="1">
                <a:solidFill>
                  <a:srgbClr val="13110E"/>
                </a:solidFill>
                <a:latin typeface="Roboto"/>
                <a:cs typeface="Roboto"/>
              </a:rPr>
              <a:t>masaya</a:t>
            </a:r>
            <a:r>
              <a:rPr lang="en-GB" sz="1800" b="1" spc="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kurulu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mekanizmada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5" dirty="0" err="1">
                <a:solidFill>
                  <a:srgbClr val="13110E"/>
                </a:solidFill>
                <a:latin typeface="Roboto"/>
                <a:cs typeface="Roboto"/>
              </a:rPr>
              <a:t>toplamasını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öngörüyordu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.</a:t>
            </a:r>
            <a:endParaRPr lang="en-GB" sz="1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GB" sz="2000" dirty="0">
              <a:latin typeface="Roboto"/>
              <a:cs typeface="Roboto"/>
            </a:endParaRPr>
          </a:p>
          <a:p>
            <a:pPr marL="12700" marR="328930">
              <a:lnSpc>
                <a:spcPct val="107800"/>
              </a:lnSpc>
            </a:pPr>
            <a:r>
              <a:rPr lang="en-GB" sz="1800" b="1" spc="-50" dirty="0" err="1">
                <a:solidFill>
                  <a:srgbClr val="13110E"/>
                </a:solidFill>
                <a:latin typeface="Roboto"/>
                <a:cs typeface="Roboto"/>
              </a:rPr>
              <a:t>Bush'un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dirty="0" err="1">
                <a:solidFill>
                  <a:srgbClr val="13110E"/>
                </a:solidFill>
                <a:latin typeface="Roboto"/>
                <a:cs typeface="Roboto"/>
              </a:rPr>
              <a:t>makalesinde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İnternet,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hypertext, 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speech </a:t>
            </a:r>
            <a:r>
              <a:rPr lang="en-GB" sz="1800" b="1" spc="2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recognition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gui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gibi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kavramların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5" dirty="0" err="1">
                <a:solidFill>
                  <a:srgbClr val="13110E"/>
                </a:solidFill>
                <a:latin typeface="Roboto"/>
                <a:cs typeface="Roboto"/>
              </a:rPr>
              <a:t>temelleri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25" dirty="0" err="1">
                <a:solidFill>
                  <a:srgbClr val="13110E"/>
                </a:solidFill>
                <a:latin typeface="Roboto"/>
                <a:cs typeface="Roboto"/>
              </a:rPr>
              <a:t>yer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alıyordu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.</a:t>
            </a:r>
            <a:endParaRPr lang="en-GB" sz="1800" dirty="0">
              <a:latin typeface="Roboto"/>
              <a:cs typeface="Roboto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76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2D1DEB2-09A5-4623-8DB3-2A328F250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787D007-80C5-45CC-AEF8-44BF1F945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Bu </a:t>
            </a:r>
            <a:r>
              <a:rPr lang="en-GB" dirty="0" err="1"/>
              <a:t>makaleden</a:t>
            </a:r>
            <a:r>
              <a:rPr lang="en-GB" dirty="0"/>
              <a:t> </a:t>
            </a:r>
            <a:r>
              <a:rPr lang="en-GB" dirty="0" err="1"/>
              <a:t>ilham</a:t>
            </a:r>
            <a:r>
              <a:rPr lang="en-GB" dirty="0"/>
              <a:t> </a:t>
            </a:r>
            <a:r>
              <a:rPr lang="en-GB" dirty="0" err="1"/>
              <a:t>aldığı</a:t>
            </a:r>
            <a:r>
              <a:rPr lang="en-GB" dirty="0"/>
              <a:t> </a:t>
            </a:r>
            <a:r>
              <a:rPr lang="en-GB" dirty="0" err="1"/>
              <a:t>belirtilen</a:t>
            </a:r>
            <a:r>
              <a:rPr lang="en-GB" dirty="0"/>
              <a:t> Ted Nelson, 1963'te  </a:t>
            </a:r>
            <a:r>
              <a:rPr lang="en-GB" dirty="0" err="1"/>
              <a:t>tümüyle</a:t>
            </a:r>
            <a:r>
              <a:rPr lang="en-GB" dirty="0"/>
              <a:t> </a:t>
            </a:r>
            <a:r>
              <a:rPr lang="en-GB" dirty="0" err="1"/>
              <a:t>dizinlenmiş</a:t>
            </a:r>
            <a:r>
              <a:rPr lang="en-GB" dirty="0"/>
              <a:t> </a:t>
            </a:r>
            <a:r>
              <a:rPr lang="en-GB" dirty="0" err="1"/>
              <a:t>bilgi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'Hypertext' (</a:t>
            </a:r>
            <a:r>
              <a:rPr lang="en-GB" dirty="0" err="1"/>
              <a:t>hiper</a:t>
            </a:r>
            <a:r>
              <a:rPr lang="en-GB" dirty="0"/>
              <a:t>  </a:t>
            </a:r>
            <a:r>
              <a:rPr lang="en-GB" dirty="0" err="1"/>
              <a:t>metin</a:t>
            </a:r>
            <a:r>
              <a:rPr lang="en-GB" dirty="0"/>
              <a:t>) </a:t>
            </a:r>
            <a:r>
              <a:rPr lang="en-GB" dirty="0" err="1"/>
              <a:t>tanımını</a:t>
            </a:r>
            <a:r>
              <a:rPr lang="en-GB" dirty="0"/>
              <a:t> </a:t>
            </a:r>
            <a:r>
              <a:rPr lang="en-GB" dirty="0" err="1"/>
              <a:t>kullandı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Nelson </a:t>
            </a:r>
            <a:r>
              <a:rPr lang="en-GB" dirty="0" err="1"/>
              <a:t>ve</a:t>
            </a:r>
            <a:r>
              <a:rPr lang="en-GB" dirty="0"/>
              <a:t> van Dam, </a:t>
            </a:r>
            <a:r>
              <a:rPr lang="en-GB" dirty="0" err="1"/>
              <a:t>kullanıcıların</a:t>
            </a:r>
            <a:r>
              <a:rPr lang="en-GB" dirty="0"/>
              <a:t> </a:t>
            </a:r>
            <a:r>
              <a:rPr lang="en-GB" dirty="0" err="1"/>
              <a:t>veriyi</a:t>
            </a:r>
            <a:r>
              <a:rPr lang="en-GB" dirty="0"/>
              <a:t> </a:t>
            </a:r>
            <a:r>
              <a:rPr lang="en-GB" dirty="0" err="1"/>
              <a:t>sadece</a:t>
            </a:r>
            <a:r>
              <a:rPr lang="en-GB" dirty="0"/>
              <a:t> </a:t>
            </a:r>
            <a:r>
              <a:rPr lang="en-GB" dirty="0" err="1"/>
              <a:t>doğrusal</a:t>
            </a:r>
            <a:r>
              <a:rPr lang="en-GB" dirty="0"/>
              <a:t>  </a:t>
            </a:r>
            <a:r>
              <a:rPr lang="en-GB" dirty="0" err="1"/>
              <a:t>olarak</a:t>
            </a:r>
            <a:r>
              <a:rPr lang="en-GB" dirty="0"/>
              <a:t> </a:t>
            </a:r>
            <a:r>
              <a:rPr lang="en-GB" dirty="0" err="1"/>
              <a:t>değil</a:t>
            </a:r>
            <a:r>
              <a:rPr lang="en-GB" dirty="0"/>
              <a:t>, </a:t>
            </a:r>
            <a:r>
              <a:rPr lang="en-GB" dirty="0" err="1"/>
              <a:t>dinamik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etkileşimli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şekilde</a:t>
            </a:r>
            <a:r>
              <a:rPr lang="en-GB" dirty="0"/>
              <a:t>  </a:t>
            </a:r>
            <a:r>
              <a:rPr lang="en-GB" dirty="0" err="1"/>
              <a:t>okuyabilmesinin</a:t>
            </a:r>
            <a:r>
              <a:rPr lang="en-GB" dirty="0"/>
              <a:t> </a:t>
            </a:r>
            <a:r>
              <a:rPr lang="en-GB" dirty="0" err="1"/>
              <a:t>önünü</a:t>
            </a:r>
            <a:r>
              <a:rPr lang="en-GB" dirty="0"/>
              <a:t> </a:t>
            </a:r>
            <a:r>
              <a:rPr lang="en-GB" dirty="0" err="1"/>
              <a:t>açan</a:t>
            </a:r>
            <a:r>
              <a:rPr lang="en-GB" dirty="0"/>
              <a:t> "</a:t>
            </a:r>
            <a:r>
              <a:rPr lang="en-GB" dirty="0" err="1"/>
              <a:t>Hiper</a:t>
            </a:r>
            <a:r>
              <a:rPr lang="en-GB" dirty="0"/>
              <a:t> </a:t>
            </a:r>
            <a:r>
              <a:rPr lang="en-GB" dirty="0" err="1"/>
              <a:t>Metin</a:t>
            </a:r>
            <a:r>
              <a:rPr lang="en-GB" dirty="0"/>
              <a:t> </a:t>
            </a:r>
            <a:r>
              <a:rPr lang="en-GB" dirty="0" err="1"/>
              <a:t>Düzenleme</a:t>
            </a:r>
            <a:r>
              <a:rPr lang="en-GB" dirty="0"/>
              <a:t>  </a:t>
            </a:r>
            <a:r>
              <a:rPr lang="en-GB" dirty="0" err="1"/>
              <a:t>Sistemi</a:t>
            </a:r>
            <a:r>
              <a:rPr lang="en-GB" dirty="0"/>
              <a:t>" </a:t>
            </a:r>
            <a:r>
              <a:rPr lang="en-GB" dirty="0" err="1"/>
              <a:t>projesi</a:t>
            </a:r>
            <a:r>
              <a:rPr lang="en-GB" dirty="0"/>
              <a:t> </a:t>
            </a:r>
            <a:r>
              <a:rPr lang="en-GB" dirty="0" err="1"/>
              <a:t>Hypertext'i</a:t>
            </a:r>
            <a:r>
              <a:rPr lang="en-GB" dirty="0"/>
              <a:t> 1967'de </a:t>
            </a:r>
            <a:r>
              <a:rPr lang="en-GB" dirty="0" err="1"/>
              <a:t>komuoyuna</a:t>
            </a:r>
            <a:r>
              <a:rPr lang="en-GB" dirty="0"/>
              <a:t>  </a:t>
            </a:r>
            <a:r>
              <a:rPr lang="en-GB" dirty="0" err="1"/>
              <a:t>duyurdu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Hypertext, </a:t>
            </a:r>
            <a:r>
              <a:rPr lang="en-GB" dirty="0" err="1"/>
              <a:t>daha</a:t>
            </a:r>
            <a:r>
              <a:rPr lang="en-GB" dirty="0"/>
              <a:t> </a:t>
            </a:r>
            <a:r>
              <a:rPr lang="en-GB" dirty="0" err="1"/>
              <a:t>sonra</a:t>
            </a:r>
            <a:r>
              <a:rPr lang="en-GB" dirty="0"/>
              <a:t> </a:t>
            </a:r>
            <a:r>
              <a:rPr lang="en-GB" dirty="0" err="1"/>
              <a:t>Hiper</a:t>
            </a:r>
            <a:r>
              <a:rPr lang="en-GB" dirty="0"/>
              <a:t> </a:t>
            </a:r>
            <a:r>
              <a:rPr lang="en-GB" dirty="0" err="1"/>
              <a:t>Metin</a:t>
            </a:r>
            <a:r>
              <a:rPr lang="en-GB" dirty="0"/>
              <a:t> </a:t>
            </a:r>
            <a:r>
              <a:rPr lang="en-GB" dirty="0" err="1"/>
              <a:t>İşaretleme</a:t>
            </a:r>
            <a:r>
              <a:rPr lang="en-GB" dirty="0"/>
              <a:t> Dili (Hyper  Text Markup Language / HTML) </a:t>
            </a:r>
            <a:r>
              <a:rPr lang="en-GB" dirty="0" err="1"/>
              <a:t>ile</a:t>
            </a:r>
            <a:r>
              <a:rPr lang="en-GB" dirty="0"/>
              <a:t> </a:t>
            </a:r>
            <a:r>
              <a:rPr lang="en-GB" dirty="0" err="1"/>
              <a:t>İnternetin</a:t>
            </a:r>
            <a:r>
              <a:rPr lang="en-GB" dirty="0"/>
              <a:t> </a:t>
            </a:r>
            <a:r>
              <a:rPr lang="en-GB" dirty="0" err="1"/>
              <a:t>temel</a:t>
            </a:r>
            <a:r>
              <a:rPr lang="en-GB" dirty="0"/>
              <a:t> </a:t>
            </a:r>
            <a:r>
              <a:rPr lang="en-GB" dirty="0" err="1"/>
              <a:t>dili</a:t>
            </a:r>
            <a:r>
              <a:rPr lang="en-GB" dirty="0"/>
              <a:t>  </a:t>
            </a:r>
            <a:r>
              <a:rPr lang="en-GB" dirty="0" err="1"/>
              <a:t>haline</a:t>
            </a:r>
            <a:r>
              <a:rPr lang="en-GB" dirty="0"/>
              <a:t> </a:t>
            </a:r>
            <a:r>
              <a:rPr lang="en-GB" dirty="0" err="1"/>
              <a:t>gelerek</a:t>
            </a:r>
            <a:r>
              <a:rPr lang="en-GB" dirty="0"/>
              <a:t> </a:t>
            </a:r>
            <a:r>
              <a:rPr lang="en-GB" dirty="0" err="1"/>
              <a:t>bilgiye</a:t>
            </a:r>
            <a:r>
              <a:rPr lang="en-GB" dirty="0"/>
              <a:t> </a:t>
            </a:r>
            <a:r>
              <a:rPr lang="en-GB" dirty="0" err="1"/>
              <a:t>erişimde</a:t>
            </a:r>
            <a:r>
              <a:rPr lang="en-GB" dirty="0"/>
              <a:t> </a:t>
            </a:r>
            <a:r>
              <a:rPr lang="en-GB" dirty="0" err="1"/>
              <a:t>bir</a:t>
            </a:r>
            <a:r>
              <a:rPr lang="en-GB" dirty="0"/>
              <a:t> </a:t>
            </a:r>
            <a:r>
              <a:rPr lang="en-GB" dirty="0" err="1"/>
              <a:t>devrim</a:t>
            </a:r>
            <a:r>
              <a:rPr lang="en-GB" dirty="0"/>
              <a:t> </a:t>
            </a:r>
            <a:r>
              <a:rPr lang="en-GB" dirty="0" err="1"/>
              <a:t>yarattı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503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F1292AB-B516-436E-922F-16B283E9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322AD20-8530-477D-B5C0-D97BC20AD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marR="5080">
              <a:lnSpc>
                <a:spcPct val="107800"/>
              </a:lnSpc>
              <a:spcBef>
                <a:spcPts val="100"/>
              </a:spcBef>
            </a:pPr>
            <a:r>
              <a:rPr lang="en-GB" sz="1800" b="1" spc="20" dirty="0" err="1">
                <a:solidFill>
                  <a:srgbClr val="13110E"/>
                </a:solidFill>
                <a:latin typeface="Roboto"/>
                <a:cs typeface="Roboto"/>
              </a:rPr>
              <a:t>Avrupa</a:t>
            </a:r>
            <a:r>
              <a:rPr lang="en-GB" sz="1800" b="1" spc="2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5" dirty="0" err="1">
                <a:solidFill>
                  <a:srgbClr val="13110E"/>
                </a:solidFill>
                <a:latin typeface="Roboto"/>
                <a:cs typeface="Roboto"/>
              </a:rPr>
              <a:t>Nükleer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5" dirty="0" err="1">
                <a:solidFill>
                  <a:srgbClr val="13110E"/>
                </a:solidFill>
                <a:latin typeface="Roboto"/>
                <a:cs typeface="Roboto"/>
              </a:rPr>
              <a:t>Araştırmalar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20" dirty="0" err="1">
                <a:solidFill>
                  <a:srgbClr val="13110E"/>
                </a:solidFill>
                <a:latin typeface="Roboto"/>
                <a:cs typeface="Roboto"/>
              </a:rPr>
              <a:t>Merkezinde</a:t>
            </a:r>
            <a:r>
              <a:rPr lang="en-GB" sz="1800" b="1" spc="2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(CERN)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çalışan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98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bilgisayar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5" dirty="0" err="1">
                <a:solidFill>
                  <a:srgbClr val="13110E"/>
                </a:solidFill>
                <a:latin typeface="Roboto"/>
                <a:cs typeface="Roboto"/>
              </a:rPr>
              <a:t>programcısı</a:t>
            </a:r>
            <a:r>
              <a:rPr lang="en-GB" sz="1800" b="1" spc="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olan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55" dirty="0">
                <a:solidFill>
                  <a:srgbClr val="13110E"/>
                </a:solidFill>
                <a:latin typeface="Roboto"/>
                <a:cs typeface="Roboto"/>
              </a:rPr>
              <a:t>Tim 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Berners-Lee, </a:t>
            </a:r>
            <a:r>
              <a:rPr lang="en-GB" sz="1800" b="1" spc="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dirty="0" err="1">
                <a:solidFill>
                  <a:srgbClr val="13110E"/>
                </a:solidFill>
                <a:latin typeface="Roboto"/>
                <a:cs typeface="Roboto"/>
              </a:rPr>
              <a:t>araştırmacılarının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dirty="0" err="1">
                <a:solidFill>
                  <a:srgbClr val="13110E"/>
                </a:solidFill>
                <a:latin typeface="Roboto"/>
                <a:cs typeface="Roboto"/>
              </a:rPr>
              <a:t>bilgilerini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20" dirty="0" err="1">
                <a:solidFill>
                  <a:srgbClr val="13110E"/>
                </a:solidFill>
                <a:latin typeface="Roboto"/>
                <a:cs typeface="Roboto"/>
              </a:rPr>
              <a:t>ve</a:t>
            </a:r>
            <a:r>
              <a:rPr lang="en-GB" sz="1800" b="1" spc="2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dökümanlarını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5" dirty="0" err="1">
                <a:solidFill>
                  <a:srgbClr val="13110E"/>
                </a:solidFill>
                <a:latin typeface="Roboto"/>
                <a:cs typeface="Roboto"/>
              </a:rPr>
              <a:t>merkezin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2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25" dirty="0" err="1">
                <a:solidFill>
                  <a:srgbClr val="13110E"/>
                </a:solidFill>
                <a:latin typeface="Roboto"/>
                <a:cs typeface="Roboto"/>
              </a:rPr>
              <a:t>yerel</a:t>
            </a:r>
            <a:r>
              <a:rPr lang="en-GB" sz="1800" b="1" spc="2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bilgisayar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ağında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0" dirty="0" err="1">
                <a:solidFill>
                  <a:srgbClr val="13110E"/>
                </a:solidFill>
                <a:latin typeface="Roboto"/>
                <a:cs typeface="Roboto"/>
              </a:rPr>
              <a:t>birbirleriyle</a:t>
            </a:r>
            <a:r>
              <a:rPr lang="en-GB" sz="1800" b="1" spc="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dirty="0" err="1">
                <a:solidFill>
                  <a:srgbClr val="13110E"/>
                </a:solidFill>
                <a:latin typeface="Roboto"/>
                <a:cs typeface="Roboto"/>
              </a:rPr>
              <a:t>paylaşabilmeleri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adına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40" dirty="0">
                <a:solidFill>
                  <a:srgbClr val="13110E"/>
                </a:solidFill>
                <a:latin typeface="Roboto"/>
                <a:cs typeface="Roboto"/>
              </a:rPr>
              <a:t>1989'da,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25" dirty="0">
                <a:solidFill>
                  <a:srgbClr val="13110E"/>
                </a:solidFill>
                <a:latin typeface="Roboto"/>
                <a:cs typeface="Roboto"/>
              </a:rPr>
              <a:t>ENQUIRE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isimli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prototip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5" dirty="0" err="1">
                <a:solidFill>
                  <a:srgbClr val="13110E"/>
                </a:solidFill>
                <a:latin typeface="Roboto"/>
                <a:cs typeface="Roboto"/>
              </a:rPr>
              <a:t>sistemle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20" dirty="0" err="1">
                <a:solidFill>
                  <a:srgbClr val="13110E"/>
                </a:solidFill>
                <a:latin typeface="Roboto"/>
                <a:cs typeface="Roboto"/>
              </a:rPr>
              <a:t>bunun</a:t>
            </a:r>
            <a:r>
              <a:rPr lang="en-GB" sz="1800" b="1" spc="-2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0" dirty="0" err="1">
                <a:solidFill>
                  <a:srgbClr val="13110E"/>
                </a:solidFill>
                <a:latin typeface="Roboto"/>
                <a:cs typeface="Roboto"/>
              </a:rPr>
              <a:t>temellerini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20" dirty="0" err="1">
                <a:solidFill>
                  <a:srgbClr val="13110E"/>
                </a:solidFill>
                <a:latin typeface="Roboto"/>
                <a:cs typeface="Roboto"/>
              </a:rPr>
              <a:t>attı</a:t>
            </a:r>
            <a:r>
              <a:rPr lang="en-GB" sz="1800" b="1" spc="-20" dirty="0">
                <a:solidFill>
                  <a:srgbClr val="13110E"/>
                </a:solidFill>
                <a:latin typeface="Roboto"/>
                <a:cs typeface="Roboto"/>
              </a:rPr>
              <a:t>.</a:t>
            </a:r>
            <a:endParaRPr lang="en-GB" sz="1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GB" sz="2000" dirty="0">
              <a:latin typeface="Roboto"/>
              <a:cs typeface="Roboto"/>
            </a:endParaRPr>
          </a:p>
          <a:p>
            <a:pPr marL="12700" marR="1390015">
              <a:lnSpc>
                <a:spcPct val="107800"/>
              </a:lnSpc>
            </a:pPr>
            <a:r>
              <a:rPr lang="en-GB" sz="1800" b="1" spc="-40" dirty="0">
                <a:solidFill>
                  <a:srgbClr val="13110E"/>
                </a:solidFill>
                <a:latin typeface="Roboto"/>
                <a:cs typeface="Roboto"/>
              </a:rPr>
              <a:t>1990'da </a:t>
            </a:r>
            <a:r>
              <a:rPr lang="en-GB" sz="1800" b="1" spc="15" dirty="0" err="1">
                <a:solidFill>
                  <a:srgbClr val="13110E"/>
                </a:solidFill>
                <a:latin typeface="Roboto"/>
                <a:cs typeface="Roboto"/>
              </a:rPr>
              <a:t>ise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5" dirty="0" err="1">
                <a:solidFill>
                  <a:srgbClr val="13110E"/>
                </a:solidFill>
                <a:latin typeface="Roboto"/>
                <a:cs typeface="Roboto"/>
              </a:rPr>
              <a:t>Hiper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dirty="0" err="1">
                <a:solidFill>
                  <a:srgbClr val="13110E"/>
                </a:solidFill>
                <a:latin typeface="Roboto"/>
                <a:cs typeface="Roboto"/>
              </a:rPr>
              <a:t>Metin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15" dirty="0" err="1">
                <a:solidFill>
                  <a:srgbClr val="13110E"/>
                </a:solidFill>
                <a:latin typeface="Roboto"/>
                <a:cs typeface="Roboto"/>
              </a:rPr>
              <a:t>İşaretleme</a:t>
            </a:r>
            <a:r>
              <a:rPr lang="en-GB" sz="1800" b="1" spc="1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20" dirty="0" err="1">
                <a:solidFill>
                  <a:srgbClr val="13110E"/>
                </a:solidFill>
                <a:latin typeface="Roboto"/>
                <a:cs typeface="Roboto"/>
              </a:rPr>
              <a:t>Dilini</a:t>
            </a:r>
            <a:r>
              <a:rPr lang="en-GB" sz="1800" b="1" spc="-2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25" dirty="0">
                <a:solidFill>
                  <a:srgbClr val="13110E"/>
                </a:solidFill>
                <a:latin typeface="Roboto"/>
                <a:cs typeface="Roboto"/>
              </a:rPr>
              <a:t>(HTML) </a:t>
            </a:r>
            <a:r>
              <a:rPr lang="en-GB" sz="1800" b="1" spc="3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dirty="0" err="1">
                <a:solidFill>
                  <a:srgbClr val="13110E"/>
                </a:solidFill>
                <a:latin typeface="Roboto"/>
                <a:cs typeface="Roboto"/>
              </a:rPr>
              <a:t>geliştirip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World </a:t>
            </a:r>
            <a:r>
              <a:rPr lang="en-GB" sz="1800" b="1" spc="5" dirty="0">
                <a:solidFill>
                  <a:srgbClr val="13110E"/>
                </a:solidFill>
                <a:latin typeface="Roboto"/>
                <a:cs typeface="Roboto"/>
              </a:rPr>
              <a:t>Wide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5" dirty="0">
                <a:solidFill>
                  <a:srgbClr val="13110E"/>
                </a:solidFill>
                <a:latin typeface="Roboto"/>
                <a:cs typeface="Roboto"/>
              </a:rPr>
              <a:t>Web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5" dirty="0">
                <a:solidFill>
                  <a:srgbClr val="13110E"/>
                </a:solidFill>
                <a:latin typeface="Roboto"/>
                <a:cs typeface="Roboto"/>
              </a:rPr>
              <a:t>(WWW)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10" dirty="0" err="1">
                <a:solidFill>
                  <a:srgbClr val="13110E"/>
                </a:solidFill>
                <a:latin typeface="Roboto"/>
                <a:cs typeface="Roboto"/>
              </a:rPr>
              <a:t>sistemini</a:t>
            </a:r>
            <a:r>
              <a:rPr lang="en-GB" sz="1800" b="1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kurdu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.</a:t>
            </a:r>
            <a:endParaRPr lang="en-GB" sz="18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GB" sz="24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GB" sz="1800" b="1" spc="-30" dirty="0">
                <a:solidFill>
                  <a:srgbClr val="13110E"/>
                </a:solidFill>
                <a:latin typeface="Roboto"/>
                <a:cs typeface="Roboto"/>
              </a:rPr>
              <a:t>1991'de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30" dirty="0">
                <a:solidFill>
                  <a:srgbClr val="13110E"/>
                </a:solidFill>
                <a:latin typeface="Roboto"/>
                <a:cs typeface="Roboto"/>
              </a:rPr>
              <a:t>WWW</a:t>
            </a:r>
            <a:r>
              <a:rPr lang="en-GB" sz="1800" b="1" spc="-10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5" dirty="0" err="1">
                <a:solidFill>
                  <a:srgbClr val="13110E"/>
                </a:solidFill>
                <a:latin typeface="Roboto"/>
                <a:cs typeface="Roboto"/>
              </a:rPr>
              <a:t>Dünya'ya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 </a:t>
            </a:r>
            <a:r>
              <a:rPr lang="en-GB" sz="1800" b="1" spc="-5" dirty="0" err="1">
                <a:solidFill>
                  <a:srgbClr val="13110E"/>
                </a:solidFill>
                <a:latin typeface="Roboto"/>
                <a:cs typeface="Roboto"/>
              </a:rPr>
              <a:t>açıldı</a:t>
            </a:r>
            <a:r>
              <a:rPr lang="en-GB" sz="1800" b="1" spc="-5" dirty="0">
                <a:solidFill>
                  <a:srgbClr val="13110E"/>
                </a:solidFill>
                <a:latin typeface="Roboto"/>
                <a:cs typeface="Roboto"/>
              </a:rPr>
              <a:t>.</a:t>
            </a:r>
            <a:endParaRPr lang="en-GB" sz="1800" dirty="0">
              <a:latin typeface="Roboto"/>
              <a:cs typeface="Roboto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112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451A79-1844-4BDB-83A9-AB87D20B6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237C8D1-0042-4170-BCAC-363694F99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The birth of the Web | CERN">
            <a:extLst>
              <a:ext uri="{FF2B5EF4-FFF2-40B4-BE49-F238E27FC236}">
                <a16:creationId xmlns:a16="http://schemas.microsoft.com/office/drawing/2014/main" id="{57DBA32B-1462-4C81-B03F-6BC65312A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924" y="1497433"/>
            <a:ext cx="8124223" cy="490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7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5C79A9-D55C-4621-9451-1F010EFA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A06482-12F5-407B-B193-54C62EBE2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İngiliz</a:t>
            </a:r>
            <a:r>
              <a:rPr lang="en-GB" dirty="0"/>
              <a:t> </a:t>
            </a:r>
            <a:r>
              <a:rPr lang="en-GB" dirty="0" err="1"/>
              <a:t>Bilgisayar</a:t>
            </a:r>
            <a:r>
              <a:rPr lang="en-GB" dirty="0"/>
              <a:t> </a:t>
            </a:r>
            <a:r>
              <a:rPr lang="en-GB" dirty="0" err="1"/>
              <a:t>Bilimcisi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WWW’in</a:t>
            </a:r>
            <a:r>
              <a:rPr lang="en-GB" dirty="0"/>
              <a:t> </a:t>
            </a:r>
            <a:r>
              <a:rPr lang="en-GB" dirty="0" err="1"/>
              <a:t>tasarımcısı</a:t>
            </a:r>
            <a:r>
              <a:rPr lang="en-GB" dirty="0"/>
              <a:t> Tim Berners-Lee </a:t>
            </a:r>
            <a:r>
              <a:rPr lang="en-GB" dirty="0" err="1"/>
              <a:t>buluşunu</a:t>
            </a:r>
            <a:r>
              <a:rPr lang="en-GB" dirty="0"/>
              <a:t> para </a:t>
            </a:r>
            <a:r>
              <a:rPr lang="en-GB" dirty="0" err="1"/>
              <a:t>kazanmak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</a:t>
            </a:r>
            <a:r>
              <a:rPr lang="en-GB" dirty="0" err="1"/>
              <a:t>kullanmak</a:t>
            </a:r>
            <a:r>
              <a:rPr lang="en-GB" dirty="0"/>
              <a:t> </a:t>
            </a:r>
            <a:r>
              <a:rPr lang="en-GB" dirty="0" err="1"/>
              <a:t>yerine</a:t>
            </a:r>
            <a:r>
              <a:rPr lang="en-GB" dirty="0"/>
              <a:t> 1994’te </a:t>
            </a:r>
            <a:r>
              <a:rPr lang="en-GB" dirty="0" err="1"/>
              <a:t>servisin</a:t>
            </a:r>
            <a:r>
              <a:rPr lang="en-GB" dirty="0"/>
              <a:t> </a:t>
            </a:r>
            <a:r>
              <a:rPr lang="en-GB" dirty="0" err="1"/>
              <a:t>ücretsiz</a:t>
            </a:r>
            <a:r>
              <a:rPr lang="en-GB" dirty="0"/>
              <a:t> </a:t>
            </a:r>
            <a:r>
              <a:rPr lang="en-GB" dirty="0" err="1"/>
              <a:t>ve</a:t>
            </a:r>
            <a:r>
              <a:rPr lang="en-GB" dirty="0"/>
              <a:t> </a:t>
            </a:r>
            <a:r>
              <a:rPr lang="en-GB" dirty="0" err="1"/>
              <a:t>herkes</a:t>
            </a:r>
            <a:r>
              <a:rPr lang="en-GB" dirty="0"/>
              <a:t> </a:t>
            </a:r>
            <a:r>
              <a:rPr lang="en-GB" dirty="0" err="1"/>
              <a:t>tarafından</a:t>
            </a:r>
            <a:r>
              <a:rPr lang="en-GB" dirty="0"/>
              <a:t> </a:t>
            </a:r>
            <a:r>
              <a:rPr lang="en-GB" dirty="0" err="1"/>
              <a:t>kullanılabilmesini</a:t>
            </a:r>
            <a:r>
              <a:rPr lang="en-GB" dirty="0"/>
              <a:t> </a:t>
            </a:r>
            <a:r>
              <a:rPr lang="en-GB" dirty="0" err="1"/>
              <a:t>garantilemek</a:t>
            </a:r>
            <a:r>
              <a:rPr lang="en-GB" dirty="0"/>
              <a:t> </a:t>
            </a:r>
            <a:r>
              <a:rPr lang="en-GB" dirty="0" err="1"/>
              <a:t>için</a:t>
            </a:r>
            <a:r>
              <a:rPr lang="en-GB" dirty="0"/>
              <a:t> World Wide Web Consortium (W3C) ‘u </a:t>
            </a:r>
            <a:r>
              <a:rPr lang="en-GB" dirty="0" err="1"/>
              <a:t>kurdu</a:t>
            </a:r>
            <a:r>
              <a:rPr lang="en-GB" dirty="0"/>
              <a:t>.</a:t>
            </a:r>
          </a:p>
          <a:p>
            <a:r>
              <a:rPr lang="en-GB" dirty="0"/>
              <a:t>Bu </a:t>
            </a:r>
            <a:r>
              <a:rPr lang="en-GB" dirty="0" err="1"/>
              <a:t>konsorsiyum</a:t>
            </a:r>
            <a:r>
              <a:rPr lang="en-GB" dirty="0"/>
              <a:t> </a:t>
            </a:r>
            <a:r>
              <a:rPr lang="en-GB" dirty="0" err="1"/>
              <a:t>günümüzde</a:t>
            </a:r>
            <a:r>
              <a:rPr lang="en-GB" dirty="0"/>
              <a:t> </a:t>
            </a:r>
            <a:r>
              <a:rPr lang="en-GB" dirty="0" err="1"/>
              <a:t>hala</a:t>
            </a:r>
            <a:r>
              <a:rPr lang="en-GB" dirty="0"/>
              <a:t> </a:t>
            </a:r>
            <a:r>
              <a:rPr lang="en-GB" dirty="0" err="1"/>
              <a:t>servisin</a:t>
            </a:r>
            <a:r>
              <a:rPr lang="en-GB" dirty="0"/>
              <a:t> </a:t>
            </a:r>
            <a:r>
              <a:rPr lang="en-GB" dirty="0" err="1"/>
              <a:t>standartlarını</a:t>
            </a:r>
            <a:r>
              <a:rPr lang="en-GB" dirty="0"/>
              <a:t> da </a:t>
            </a:r>
            <a:r>
              <a:rPr lang="en-GB" dirty="0" err="1"/>
              <a:t>belirlemektedir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8510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021F97E-2FD5-48F1-91BC-170AAA25C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İçerik Yer Tutucusu 6">
            <a:extLst>
              <a:ext uri="{FF2B5EF4-FFF2-40B4-BE49-F238E27FC236}">
                <a16:creationId xmlns:a16="http://schemas.microsoft.com/office/drawing/2014/main" id="{C9F543CA-CCFE-4F80-9585-D2B0FD6621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681" y="1889125"/>
            <a:ext cx="7989751" cy="4281488"/>
          </a:xfrm>
        </p:spPr>
      </p:pic>
    </p:spTree>
    <p:extLst>
      <p:ext uri="{BB962C8B-B14F-4D97-AF65-F5344CB8AC3E}">
        <p14:creationId xmlns:p14="http://schemas.microsoft.com/office/powerpoint/2010/main" val="2052943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DC853D-5B2A-41E0-B7FC-C2A2A0FDD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79FE8DD-8773-4389-B1F6-BF11D15F0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F663E02-8F68-46BB-9F8E-3787C6FF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027" y="1650807"/>
            <a:ext cx="9924608" cy="451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5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69ADBB-828B-4762-9DF6-B678A972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17E671C-95B3-4945-9AC2-98ACA364A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768" y="1889125"/>
            <a:ext cx="8007577" cy="4281488"/>
          </a:xfrm>
        </p:spPr>
      </p:pic>
    </p:spTree>
    <p:extLst>
      <p:ext uri="{BB962C8B-B14F-4D97-AF65-F5344CB8AC3E}">
        <p14:creationId xmlns:p14="http://schemas.microsoft.com/office/powerpoint/2010/main" val="1624589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6766D3-4F0D-4FFA-9EF5-636122CA9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7603254-84EF-40F0-89E8-08EC02043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823" y="1889125"/>
            <a:ext cx="7627467" cy="4281488"/>
          </a:xfrm>
        </p:spPr>
      </p:pic>
    </p:spTree>
    <p:extLst>
      <p:ext uri="{BB962C8B-B14F-4D97-AF65-F5344CB8AC3E}">
        <p14:creationId xmlns:p14="http://schemas.microsoft.com/office/powerpoint/2010/main" val="286090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372B0E1-A4B9-452F-BB5D-E133230C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CEE2B7D-3B4D-4AB7-9AB7-40FC333DA4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503" y="1889125"/>
            <a:ext cx="7770107" cy="4281488"/>
          </a:xfrm>
        </p:spPr>
      </p:pic>
    </p:spTree>
    <p:extLst>
      <p:ext uri="{BB962C8B-B14F-4D97-AF65-F5344CB8AC3E}">
        <p14:creationId xmlns:p14="http://schemas.microsoft.com/office/powerpoint/2010/main" val="2269331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CFD12DB-03D9-466A-89FE-F21E59EA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İÇERİK</a:t>
            </a:r>
            <a:endParaRPr lang="en-US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58233242-E352-4EB0-9DDA-3D20F98E218B}"/>
              </a:ext>
            </a:extLst>
          </p:cNvPr>
          <p:cNvSpPr txBox="1">
            <a:spLocks/>
          </p:cNvSpPr>
          <p:nvPr/>
        </p:nvSpPr>
        <p:spPr>
          <a:xfrm>
            <a:off x="774923" y="1742813"/>
            <a:ext cx="8760963" cy="36129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charset="2"/>
              <a:buChar char="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endParaRPr lang="tr-TR" sz="2800" dirty="0">
              <a:solidFill>
                <a:srgbClr val="000000"/>
              </a:solidFill>
              <a:ea typeface="Arial Unicode MS"/>
              <a:cs typeface="Arial Unicode MS"/>
            </a:endParaRPr>
          </a:p>
          <a:p>
            <a:pPr marL="0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/>
              <a:t>Blockchain </a:t>
            </a:r>
          </a:p>
          <a:p>
            <a:r>
              <a:rPr lang="en-GB" sz="2800" dirty="0"/>
              <a:t>Web 3.0</a:t>
            </a:r>
          </a:p>
          <a:p>
            <a:r>
              <a:rPr lang="en-GB" sz="2800" dirty="0"/>
              <a:t>Metaverse</a:t>
            </a:r>
            <a:endParaRPr lang="tr-TR" sz="2800" dirty="0"/>
          </a:p>
          <a:p>
            <a:pPr marL="0" indent="0">
              <a:buNone/>
            </a:pPr>
            <a:endParaRPr lang="tr-TR" sz="2800" dirty="0"/>
          </a:p>
          <a:p>
            <a:pPr marL="324000" lvl="1" indent="0">
              <a:buNone/>
            </a:pPr>
            <a:endParaRPr lang="tr-TR" dirty="0"/>
          </a:p>
          <a:p>
            <a:pPr marL="324000" lvl="1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2340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 isInverted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D6EF4D1-AE1B-4E58-B5CE-08C75C93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3AEA721-4417-4CE2-AC39-9B326B0AA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334" y="1889125"/>
            <a:ext cx="9006444" cy="4281488"/>
          </a:xfrm>
        </p:spPr>
      </p:pic>
    </p:spTree>
    <p:extLst>
      <p:ext uri="{BB962C8B-B14F-4D97-AF65-F5344CB8AC3E}">
        <p14:creationId xmlns:p14="http://schemas.microsoft.com/office/powerpoint/2010/main" val="58287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458E478-136D-4160-9B9E-601FBCC2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E5F602A-89E4-4D74-87C4-0291C3005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88B7AD0-1108-48CB-A130-EAA8BDCA2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76" y="1439917"/>
            <a:ext cx="9753600" cy="476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96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9A3B017-F6F7-4793-9CDD-509895DB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751337C3-F3BE-4498-96DF-E7576B491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137" y="1889125"/>
            <a:ext cx="8180839" cy="4281488"/>
          </a:xfrm>
        </p:spPr>
      </p:pic>
    </p:spTree>
    <p:extLst>
      <p:ext uri="{BB962C8B-B14F-4D97-AF65-F5344CB8AC3E}">
        <p14:creationId xmlns:p14="http://schemas.microsoft.com/office/powerpoint/2010/main" val="2095193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038B648-C45E-42D1-9C14-2D0254AC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39D4CCD-501D-4AFB-A57A-D040E6BE4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 descr="Traditional web application architecture vs. DApp architecture. | Download  Scientific Diagram">
            <a:extLst>
              <a:ext uri="{FF2B5EF4-FFF2-40B4-BE49-F238E27FC236}">
                <a16:creationId xmlns:a16="http://schemas.microsoft.com/office/drawing/2014/main" id="{61B3704E-0755-4AD9-B8C5-0A0C11569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471448"/>
            <a:ext cx="8096250" cy="469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53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532A114-2D67-4909-9075-2DE81AD5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Evolution of Web-based Payments: BUTTON Simplifies Web 3.0&amp;#39;s Crypto | by  Mike Rogers, CPA | Medium">
            <a:extLst>
              <a:ext uri="{FF2B5EF4-FFF2-40B4-BE49-F238E27FC236}">
                <a16:creationId xmlns:a16="http://schemas.microsoft.com/office/drawing/2014/main" id="{3403455B-7CF9-404C-AA12-E65886DF492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612" y="1889125"/>
            <a:ext cx="7947888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50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B953EF4-AEE2-4A7F-9731-157BA43D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Metaverse&amp;#39;te 1 trilyon dolarlık fırsat gören Grayscale&amp;#39;den Decentraland  vurgusu">
            <a:extLst>
              <a:ext uri="{FF2B5EF4-FFF2-40B4-BE49-F238E27FC236}">
                <a16:creationId xmlns:a16="http://schemas.microsoft.com/office/drawing/2014/main" id="{D3F62123-DD3C-47CE-8EFB-7CADFE2D07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952" y="1889125"/>
            <a:ext cx="6335209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429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56643C2-CB51-4469-8B76-32BBE7FE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3B5514E-8BD7-4C92-9D6E-2C0CB1CFE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840" y="1889125"/>
            <a:ext cx="7477433" cy="4281488"/>
          </a:xfrm>
        </p:spPr>
      </p:pic>
    </p:spTree>
    <p:extLst>
      <p:ext uri="{BB962C8B-B14F-4D97-AF65-F5344CB8AC3E}">
        <p14:creationId xmlns:p14="http://schemas.microsoft.com/office/powerpoint/2010/main" val="605514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28E372-98E9-48F1-9CAF-AC564DDF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4BEC2D-18EA-47F7-BCD7-53F50ACEC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1C98CA7-A5C8-4D1F-9C0E-DB7F29E5D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14" y="1889186"/>
            <a:ext cx="6960166" cy="392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290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29D6FE-D5B4-4F69-AE44-E496170FC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EDB5762-B0AD-4CE5-B6A5-6891E29C2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85B2F6A-F508-4AEE-9FC3-82ECF36DE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773" y="1883472"/>
            <a:ext cx="5473097" cy="428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13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3C9D2F5-459F-4F6F-B3DC-9741529A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B6B074-F067-469C-952B-2A240861E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A5C09409-9C8D-4A74-8F57-CE5B1C0D6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758" y="1481035"/>
            <a:ext cx="8177541" cy="468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19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F1ECC8-9112-49B3-A6E7-C8707546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0B2E088D-54D9-4455-8493-6AABF8EE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665" y="1702675"/>
            <a:ext cx="9001308" cy="413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5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FE82CF0-E568-4AA0-BEFB-5B4C972A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F5191B2-A5E3-402E-89AF-4BF03808FB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850" y="1889125"/>
            <a:ext cx="6131413" cy="4281488"/>
          </a:xfrm>
        </p:spPr>
      </p:pic>
    </p:spTree>
    <p:extLst>
      <p:ext uri="{BB962C8B-B14F-4D97-AF65-F5344CB8AC3E}">
        <p14:creationId xmlns:p14="http://schemas.microsoft.com/office/powerpoint/2010/main" val="3312309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E6848C-63C7-416A-AE8E-A6B721185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2" name="Picture 4" descr="Metaverse trilyon dolarlık bir endüstri olma potansiyeli gösteriyor,  Web3.0&amp;#39;ı dönüştürüyor - BitcoinEthereumNews.com">
            <a:extLst>
              <a:ext uri="{FF2B5EF4-FFF2-40B4-BE49-F238E27FC236}">
                <a16:creationId xmlns:a16="http://schemas.microsoft.com/office/drawing/2014/main" id="{9F3FE4B8-4D4D-4AB8-A626-16D6851C22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10" y="2105550"/>
            <a:ext cx="5858693" cy="38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1464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6F9D88B-FCB2-4CD8-9909-AAFE6A0A9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8E91F04-9E34-4E97-9675-D78A9FFD8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C0F84FD-E547-40C4-80C2-8700F1B39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1492469"/>
            <a:ext cx="7781925" cy="496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84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B478FE4-62F8-41C4-A6C8-A2609AE8A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A6F4812-3B62-4163-BE3A-D20E71729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5FB3289-E865-4233-9C39-1F58D5EB1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309" y="1889186"/>
            <a:ext cx="7265491" cy="408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128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24039FE-0316-4882-B73C-1026EFF79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43F72DD-323A-461C-AC7B-202876D21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054" y="1471449"/>
            <a:ext cx="7401082" cy="4498427"/>
          </a:xfrm>
        </p:spPr>
      </p:pic>
    </p:spTree>
    <p:extLst>
      <p:ext uri="{BB962C8B-B14F-4D97-AF65-F5344CB8AC3E}">
        <p14:creationId xmlns:p14="http://schemas.microsoft.com/office/powerpoint/2010/main" val="275859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3D955E-275B-400A-BB94-6CFF6D1E9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F3BBDDD-E795-4A24-93C5-05C0FB5A0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800" dirty="0" err="1"/>
              <a:t>Teşekkürler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18780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E0E21CA-4719-4F77-8B2E-AB171D670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2F46E7-E77F-4674-ADF9-52248ED62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3200" dirty="0" err="1"/>
              <a:t>Bloklarda</a:t>
            </a:r>
            <a:r>
              <a:rPr lang="en-GB" sz="3200" dirty="0"/>
              <a:t> </a:t>
            </a:r>
            <a:r>
              <a:rPr lang="en-GB" sz="3200" dirty="0" err="1"/>
              <a:t>Bulunan</a:t>
            </a:r>
            <a:r>
              <a:rPr lang="en-GB" sz="3200" dirty="0"/>
              <a:t> </a:t>
            </a:r>
            <a:r>
              <a:rPr lang="en-GB" sz="3200" dirty="0" err="1"/>
              <a:t>Bilgiler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1)</a:t>
            </a:r>
            <a:r>
              <a:rPr lang="en-GB" sz="3200" dirty="0" err="1"/>
              <a:t>Hesap</a:t>
            </a:r>
            <a:r>
              <a:rPr lang="en-GB" sz="3200" dirty="0"/>
              <a:t> </a:t>
            </a:r>
            <a:r>
              <a:rPr lang="en-GB" sz="3200" dirty="0" err="1"/>
              <a:t>ve</a:t>
            </a:r>
            <a:r>
              <a:rPr lang="en-GB" sz="3200" dirty="0"/>
              <a:t> Transfer </a:t>
            </a:r>
            <a:r>
              <a:rPr lang="en-GB" sz="3200" dirty="0" err="1"/>
              <a:t>İşlemleri</a:t>
            </a:r>
            <a:endParaRPr lang="en-GB" sz="3200" dirty="0"/>
          </a:p>
          <a:p>
            <a:pPr marL="0" indent="0">
              <a:buNone/>
            </a:pPr>
            <a:r>
              <a:rPr lang="en-GB" sz="3200" dirty="0"/>
              <a:t>2)</a:t>
            </a:r>
            <a:r>
              <a:rPr lang="en-GB" sz="3200" dirty="0" err="1"/>
              <a:t>Bloğun</a:t>
            </a:r>
            <a:r>
              <a:rPr lang="en-GB" sz="3200" dirty="0"/>
              <a:t> </a:t>
            </a:r>
            <a:r>
              <a:rPr lang="en-GB" sz="3200" dirty="0" err="1"/>
              <a:t>Eklenmesini</a:t>
            </a:r>
            <a:r>
              <a:rPr lang="en-GB" sz="3200" dirty="0"/>
              <a:t> </a:t>
            </a:r>
            <a:r>
              <a:rPr lang="en-GB" sz="3200" dirty="0" err="1"/>
              <a:t>mümkün</a:t>
            </a:r>
            <a:r>
              <a:rPr lang="en-GB" sz="3200" dirty="0"/>
              <a:t> </a:t>
            </a:r>
            <a:r>
              <a:rPr lang="en-GB" sz="3200" dirty="0" err="1"/>
              <a:t>kılan</a:t>
            </a:r>
            <a:r>
              <a:rPr lang="en-GB" sz="3200" dirty="0"/>
              <a:t> </a:t>
            </a:r>
            <a:r>
              <a:rPr lang="en-GB" sz="3200" dirty="0" err="1"/>
              <a:t>şifre</a:t>
            </a:r>
            <a:r>
              <a:rPr lang="en-GB" sz="3200" dirty="0"/>
              <a:t>(</a:t>
            </a:r>
            <a:r>
              <a:rPr lang="en-GB" sz="3200" dirty="0" err="1"/>
              <a:t>matematiksel</a:t>
            </a:r>
            <a:r>
              <a:rPr lang="en-GB" sz="3200" dirty="0"/>
              <a:t> </a:t>
            </a:r>
            <a:r>
              <a:rPr lang="en-GB" sz="3200" dirty="0" err="1"/>
              <a:t>işlemin</a:t>
            </a:r>
            <a:r>
              <a:rPr lang="en-GB" sz="3200" dirty="0"/>
              <a:t> </a:t>
            </a:r>
            <a:r>
              <a:rPr lang="en-GB" sz="3200" dirty="0" err="1"/>
              <a:t>sonucu</a:t>
            </a:r>
            <a:r>
              <a:rPr lang="en-GB" sz="3200" dirty="0"/>
              <a:t>)</a:t>
            </a:r>
          </a:p>
          <a:p>
            <a:pPr marL="0" indent="0">
              <a:buNone/>
            </a:pPr>
            <a:endParaRPr lang="en-GB" sz="32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3999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8CFD12DB-03D9-466A-89FE-F21E59EA2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58233242-E352-4EB0-9DDA-3D20F98E2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22" y="1723445"/>
            <a:ext cx="10653003" cy="39438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tr-TR" dirty="0"/>
          </a:p>
          <a:p>
            <a:pPr marL="0" lv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62C7F5B5-7B19-4155-8585-5AD2A94A09F0}"/>
              </a:ext>
            </a:extLst>
          </p:cNvPr>
          <p:cNvSpPr/>
          <p:nvPr/>
        </p:nvSpPr>
        <p:spPr>
          <a:xfrm>
            <a:off x="2259725" y="2975397"/>
            <a:ext cx="1597572" cy="1607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Ali</a:t>
            </a:r>
          </a:p>
        </p:txBody>
      </p:sp>
      <p:sp>
        <p:nvSpPr>
          <p:cNvPr id="5" name="Dikdörtgen 4">
            <a:extLst>
              <a:ext uri="{FF2B5EF4-FFF2-40B4-BE49-F238E27FC236}">
                <a16:creationId xmlns:a16="http://schemas.microsoft.com/office/drawing/2014/main" id="{79A41A22-443C-46F3-931A-5BDB8AEE39B2}"/>
              </a:ext>
            </a:extLst>
          </p:cNvPr>
          <p:cNvSpPr/>
          <p:nvPr/>
        </p:nvSpPr>
        <p:spPr>
          <a:xfrm>
            <a:off x="8113985" y="3058994"/>
            <a:ext cx="1524001" cy="1439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Veli</a:t>
            </a:r>
            <a:endParaRPr lang="en-GB" dirty="0"/>
          </a:p>
        </p:txBody>
      </p:sp>
      <p:cxnSp>
        <p:nvCxnSpPr>
          <p:cNvPr id="7" name="Düz Ok Bağlayıcısı 6">
            <a:extLst>
              <a:ext uri="{FF2B5EF4-FFF2-40B4-BE49-F238E27FC236}">
                <a16:creationId xmlns:a16="http://schemas.microsoft.com/office/drawing/2014/main" id="{F60FD0D2-932F-4E43-999B-72C2A787D010}"/>
              </a:ext>
            </a:extLst>
          </p:cNvPr>
          <p:cNvCxnSpPr>
            <a:cxnSpLocks/>
            <a:stCxn id="3" idx="3"/>
            <a:endCxn id="3" idx="3"/>
          </p:cNvCxnSpPr>
          <p:nvPr/>
        </p:nvCxnSpPr>
        <p:spPr>
          <a:xfrm>
            <a:off x="3857297" y="377895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Bağlayıcı: Dirsek 9">
            <a:extLst>
              <a:ext uri="{FF2B5EF4-FFF2-40B4-BE49-F238E27FC236}">
                <a16:creationId xmlns:a16="http://schemas.microsoft.com/office/drawing/2014/main" id="{A992A5B6-6889-4D82-BC5A-5FC9F5BBABD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3857297" y="3778953"/>
            <a:ext cx="425668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Konuşma Balonu: Köşeleri Yuvarlanmış Dikdörtgen 13">
            <a:extLst>
              <a:ext uri="{FF2B5EF4-FFF2-40B4-BE49-F238E27FC236}">
                <a16:creationId xmlns:a16="http://schemas.microsoft.com/office/drawing/2014/main" id="{9DD2235D-CADD-46A8-B75A-04E730AC5A1C}"/>
              </a:ext>
            </a:extLst>
          </p:cNvPr>
          <p:cNvSpPr/>
          <p:nvPr/>
        </p:nvSpPr>
        <p:spPr>
          <a:xfrm>
            <a:off x="4761185" y="2025229"/>
            <a:ext cx="2669627" cy="97697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Ali </a:t>
            </a:r>
            <a:r>
              <a:rPr lang="en-GB" dirty="0" err="1"/>
              <a:t>tarafından</a:t>
            </a:r>
            <a:r>
              <a:rPr lang="en-GB" dirty="0"/>
              <a:t> </a:t>
            </a:r>
            <a:r>
              <a:rPr lang="en-GB" dirty="0" err="1"/>
              <a:t>imzalanmış</a:t>
            </a:r>
            <a:r>
              <a:rPr lang="en-GB" dirty="0"/>
              <a:t> </a:t>
            </a:r>
            <a:r>
              <a:rPr lang="en-GB" dirty="0" err="1"/>
              <a:t>veri</a:t>
            </a:r>
            <a:endParaRPr lang="en-GB" dirty="0"/>
          </a:p>
        </p:txBody>
      </p:sp>
      <p:sp>
        <p:nvSpPr>
          <p:cNvPr id="15" name="Konuşma Balonu: Köşeleri Yuvarlanmış Dikdörtgen 14">
            <a:extLst>
              <a:ext uri="{FF2B5EF4-FFF2-40B4-BE49-F238E27FC236}">
                <a16:creationId xmlns:a16="http://schemas.microsoft.com/office/drawing/2014/main" id="{2F6225BD-8608-4AE9-A975-EFD3F8B855DC}"/>
              </a:ext>
            </a:extLst>
          </p:cNvPr>
          <p:cNvSpPr/>
          <p:nvPr/>
        </p:nvSpPr>
        <p:spPr>
          <a:xfrm>
            <a:off x="5034454" y="4368168"/>
            <a:ext cx="2123091" cy="72258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 coin </a:t>
            </a:r>
            <a:r>
              <a:rPr lang="en-GB" dirty="0" err="1"/>
              <a:t>gönderdi</a:t>
            </a:r>
            <a:endParaRPr lang="en-GB" dirty="0"/>
          </a:p>
        </p:txBody>
      </p:sp>
      <p:sp>
        <p:nvSpPr>
          <p:cNvPr id="16" name="Dikdörtgen 15">
            <a:extLst>
              <a:ext uri="{FF2B5EF4-FFF2-40B4-BE49-F238E27FC236}">
                <a16:creationId xmlns:a16="http://schemas.microsoft.com/office/drawing/2014/main" id="{8C5567A3-8D2F-4933-BBBA-4E3F7A37FD8A}"/>
              </a:ext>
            </a:extLst>
          </p:cNvPr>
          <p:cNvSpPr/>
          <p:nvPr/>
        </p:nvSpPr>
        <p:spPr>
          <a:xfrm>
            <a:off x="1408387" y="1936021"/>
            <a:ext cx="1702676" cy="615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Transaction #739</a:t>
            </a:r>
          </a:p>
        </p:txBody>
      </p:sp>
    </p:spTree>
    <p:extLst>
      <p:ext uri="{BB962C8B-B14F-4D97-AF65-F5344CB8AC3E}">
        <p14:creationId xmlns:p14="http://schemas.microsoft.com/office/powerpoint/2010/main" val="270355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1336BC3-E87E-451E-9F4B-D8D652A8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0082A3AD-5C63-4ECF-B12F-32009D4959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016" y="1647387"/>
            <a:ext cx="8047967" cy="4281488"/>
          </a:xfrm>
        </p:spPr>
      </p:pic>
    </p:spTree>
    <p:extLst>
      <p:ext uri="{BB962C8B-B14F-4D97-AF65-F5344CB8AC3E}">
        <p14:creationId xmlns:p14="http://schemas.microsoft.com/office/powerpoint/2010/main" val="2994238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B64108D-1971-4332-BD85-1ACCB3E28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D0412CD-FED3-4CD8-8106-10D76620B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350" y="1889125"/>
            <a:ext cx="7872413" cy="4281488"/>
          </a:xfrm>
        </p:spPr>
      </p:pic>
    </p:spTree>
    <p:extLst>
      <p:ext uri="{BB962C8B-B14F-4D97-AF65-F5344CB8AC3E}">
        <p14:creationId xmlns:p14="http://schemas.microsoft.com/office/powerpoint/2010/main" val="279184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062F337-DF96-420F-96F1-BFD8EF7E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28FB81C7-AE6A-4065-9E76-31AA0C369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629" y="1531773"/>
            <a:ext cx="8532339" cy="4281488"/>
          </a:xfrm>
        </p:spPr>
      </p:pic>
    </p:spTree>
    <p:extLst>
      <p:ext uri="{BB962C8B-B14F-4D97-AF65-F5344CB8AC3E}">
        <p14:creationId xmlns:p14="http://schemas.microsoft.com/office/powerpoint/2010/main" val="306237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0B0A672-ED36-4466-8446-9FD48F77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5BAAB034-B471-443B-B47C-468A6C14B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552" y="1423372"/>
            <a:ext cx="8565931" cy="4934155"/>
          </a:xfrm>
        </p:spPr>
      </p:pic>
    </p:spTree>
    <p:extLst>
      <p:ext uri="{BB962C8B-B14F-4D97-AF65-F5344CB8AC3E}">
        <p14:creationId xmlns:p14="http://schemas.microsoft.com/office/powerpoint/2010/main" val="3314843427"/>
      </p:ext>
    </p:extLst>
  </p:cSld>
  <p:clrMapOvr>
    <a:masterClrMapping/>
  </p:clrMapOvr>
</p:sld>
</file>

<file path=ppt/theme/theme1.xml><?xml version="1.0" encoding="utf-8"?>
<a:theme xmlns:a="http://schemas.openxmlformats.org/drawingml/2006/main" name="LST Tema">
  <a:themeElements>
    <a:clrScheme name="Özel 7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16296"/>
      </a:accent1>
      <a:accent2>
        <a:srgbClr val="F2C235"/>
      </a:accent2>
      <a:accent3>
        <a:srgbClr val="88D5A9"/>
      </a:accent3>
      <a:accent4>
        <a:srgbClr val="4BA144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Kar Payı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Kar Payı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ST Tema" id="{9F021D41-C252-4714-B296-9BAECF7316AB}" vid="{17FD7619-C534-4702-9D88-250B422289DC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transmission</Template>
  <TotalTime>27217</TotalTime>
  <Words>293</Words>
  <Application>Microsoft Office PowerPoint</Application>
  <PresentationFormat>Geniş ekran</PresentationFormat>
  <Paragraphs>42</Paragraphs>
  <Slides>35</Slides>
  <Notes>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35</vt:i4>
      </vt:variant>
    </vt:vector>
  </HeadingPairs>
  <TitlesOfParts>
    <vt:vector size="41" baseType="lpstr">
      <vt:lpstr>Calibri</vt:lpstr>
      <vt:lpstr>Gill Sans MT</vt:lpstr>
      <vt:lpstr>LST Forever</vt:lpstr>
      <vt:lpstr>Roboto</vt:lpstr>
      <vt:lpstr>Wingdings 2</vt:lpstr>
      <vt:lpstr>LST Tema</vt:lpstr>
      <vt:lpstr>PowerPoint Sunusu</vt:lpstr>
      <vt:lpstr>İÇERİK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www tARİHİ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Şakir Çimen;Emre Kaplan</dc:creator>
  <cp:lastModifiedBy>Murat Aslan</cp:lastModifiedBy>
  <cp:revision>284</cp:revision>
  <dcterms:created xsi:type="dcterms:W3CDTF">2017-11-13T07:12:18Z</dcterms:created>
  <dcterms:modified xsi:type="dcterms:W3CDTF">2021-12-18T05:19:36Z</dcterms:modified>
</cp:coreProperties>
</file>